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63" autoAdjust="0"/>
  </p:normalViewPr>
  <p:slideViewPr>
    <p:cSldViewPr>
      <p:cViewPr varScale="1">
        <p:scale>
          <a:sx n="59" d="100"/>
          <a:sy n="59" d="100"/>
        </p:scale>
        <p:origin x="1428" y="56"/>
      </p:cViewPr>
      <p:guideLst>
        <p:guide orient="horz" pos="2160"/>
        <p:guide pos="29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F6E7E30-5E65-4D1F-B728-45CCC27EE372}" type="datetime1">
              <a:rPr lang="zh-CN" altLang="en-US"/>
              <a:pPr>
                <a:defRPr/>
              </a:pPr>
              <a:t>2019/11/19</a:t>
            </a:fld>
            <a:endParaRPr lang="zh-CN" altLang="en-US"/>
          </a:p>
        </p:txBody>
      </p:sp>
      <p:sp>
        <p:nvSpPr>
          <p:cNvPr id="512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0">
              <a:spcBef>
                <a:spcPct val="30000"/>
              </a:spcBef>
            </a:pPr>
            <a:r>
              <a:rPr lang="zh-CN" sz="1200"/>
              <a:t>单击此处编辑母版文本样式</a:t>
            </a:r>
          </a:p>
          <a:p>
            <a:pPr defTabSz="0">
              <a:spcBef>
                <a:spcPct val="30000"/>
              </a:spcBef>
            </a:pPr>
            <a:r>
              <a:rPr lang="zh-CN" sz="1200"/>
              <a:t>第二级</a:t>
            </a:r>
          </a:p>
          <a:p>
            <a:pPr defTabSz="0">
              <a:spcBef>
                <a:spcPct val="30000"/>
              </a:spcBef>
            </a:pPr>
            <a:r>
              <a:rPr lang="zh-CN" sz="1200"/>
              <a:t>第三级</a:t>
            </a:r>
          </a:p>
          <a:p>
            <a:pPr defTabSz="0">
              <a:spcBef>
                <a:spcPct val="30000"/>
              </a:spcBef>
            </a:pPr>
            <a:r>
              <a:rPr lang="zh-CN" sz="1200"/>
              <a:t>第四级</a:t>
            </a:r>
          </a:p>
          <a:p>
            <a:pPr defTabSz="0">
              <a:spcBef>
                <a:spcPct val="30000"/>
              </a:spcBef>
            </a:pPr>
            <a:r>
              <a:rPr lang="zh-CN" sz="120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238631CD-66FE-4105-BE7E-B6C568643D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0025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64976-E5B3-48EE-9336-4964D9E553CE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1B6B4-7A77-455A-9F41-E637DC8F359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938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6A41D-B2B1-42F3-8FEB-253EB725B365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6C69-1D25-4117-AC50-303E76AEA5D7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12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8F8A6-5F7A-497F-A55C-64747F5CDDCE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707E-42E6-40E9-9396-578C9C26C83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7609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AA9EF-996C-4374-8960-01F71CBF26F0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E083-7EFA-4280-B9C9-65C79DDBCDE7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270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532AF-21DD-46BF-B3C5-35A725682F26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32694-74F6-4416-A1FC-0E7ECE05E23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236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4527-EFFA-431C-B944-65587D607DAA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ADF24-1C6C-43D1-8632-C4A5942CC2F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290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0EFDA-7185-4BF1-8196-4464BAE9E9A0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8B7D-DB11-4D35-B294-B88F48C91C8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030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8B32-2748-49A2-8630-717B5844261B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A7EB1-75EF-4BEF-B521-7EF4F1196E2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174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0DFEB-8B0D-4009-A529-5FF7E7005195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77A52-7D2F-4E23-A5CD-7488C215CCD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6016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B2D66-36AF-423B-9C40-A9CF94EC12DD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F436-2AD6-422E-B3CD-970ADC367BE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80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E5651-B382-4F14-A8F2-C7B5778A7903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B70F-137C-4F80-99D2-B82FD3961AC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950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ED35-C030-470C-BE0D-C1BE2F4ED7D3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40122-0CC1-48D6-8375-78AB8A3272F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686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>
                <a:sym typeface="Calibri" pitchFamily="34" charset="0"/>
              </a:rPr>
              <a:t>第二级</a:t>
            </a:r>
          </a:p>
          <a:p>
            <a:pPr lvl="2"/>
            <a:r>
              <a:rPr lang="zh-CN">
                <a:sym typeface="Calibri" pitchFamily="34" charset="0"/>
              </a:rPr>
              <a:t>第三级</a:t>
            </a:r>
          </a:p>
          <a:p>
            <a:pPr lvl="3"/>
            <a:r>
              <a:rPr lang="zh-CN">
                <a:sym typeface="Calibri" pitchFamily="34" charset="0"/>
              </a:rPr>
              <a:t>第四级</a:t>
            </a:r>
          </a:p>
          <a:p>
            <a:pPr lvl="4"/>
            <a:r>
              <a:rPr lang="zh-CN">
                <a:sym typeface="Calibri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  <a:ea typeface="MS PGothic" pitchFamily="34" charset="-128"/>
                <a:sym typeface="Calibri" pitchFamily="34" charset="0"/>
              </a:defRPr>
            </a:lvl1pPr>
          </a:lstStyle>
          <a:p>
            <a:pPr>
              <a:defRPr/>
            </a:pPr>
            <a:fld id="{300CF67A-BAEA-4923-A2AC-744792ED5938}" type="datetime1">
              <a:rPr lang="zh-CN" altLang="en-US"/>
              <a:pPr>
                <a:defRPr/>
              </a:pPr>
              <a:t>2019/11/19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+mn-lt"/>
                <a:ea typeface="MS PGothic" pitchFamily="34" charset="-128"/>
                <a:sym typeface="Calibri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www.wondershare.com</a:t>
            </a:r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+mn-lt"/>
                <a:ea typeface="MS PGothic" pitchFamily="34" charset="-128"/>
                <a:sym typeface="Calibri" pitchFamily="34" charset="0"/>
              </a:defRPr>
            </a:lvl1pPr>
          </a:lstStyle>
          <a:p>
            <a:pPr>
              <a:defRPr/>
            </a:pPr>
            <a:fld id="{0AA8C081-1726-49DD-BD9A-A9F3387960D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+mj-lt"/>
          <a:ea typeface="+mj-ea"/>
          <a:cs typeface="+mj-cs"/>
          <a:sym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8FF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6"/>
          <p:cNvSpPr/>
          <p:nvPr/>
        </p:nvSpPr>
        <p:spPr>
          <a:xfrm>
            <a:off x="7416316" y="368660"/>
            <a:ext cx="1440160" cy="1008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5"/>
          <p:cNvSpPr/>
          <p:nvPr/>
        </p:nvSpPr>
        <p:spPr>
          <a:xfrm>
            <a:off x="7750760" y="4909839"/>
            <a:ext cx="1116124" cy="10402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277116" y="656692"/>
            <a:ext cx="7056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报告题目</a:t>
            </a:r>
            <a:r>
              <a:rPr lang="zh-CN" altLang="en-US" sz="2000" dirty="0"/>
              <a:t>：</a:t>
            </a:r>
            <a:r>
              <a:rPr lang="zh-CN" altLang="zh-CN" sz="2000" b="1" dirty="0"/>
              <a:t>大国战略与卫生发展合作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b="1" dirty="0"/>
              <a:t>报 告 人</a:t>
            </a:r>
            <a:r>
              <a:rPr lang="zh-CN" altLang="en-US" sz="2000" dirty="0"/>
              <a:t>：</a:t>
            </a:r>
            <a:r>
              <a:rPr lang="zh-CN" altLang="zh-CN" sz="2000" b="1" dirty="0"/>
              <a:t>徐彤武研究员 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31540" y="1741474"/>
            <a:ext cx="8424936" cy="2947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zh-CN" dirty="0"/>
              <a:t>徐彤武</a:t>
            </a:r>
            <a:r>
              <a:rPr lang="zh-CN" altLang="en-US" dirty="0"/>
              <a:t>教授，</a:t>
            </a:r>
            <a:r>
              <a:rPr lang="zh-CN" altLang="zh-CN" dirty="0"/>
              <a:t>现任</a:t>
            </a:r>
            <a:r>
              <a:rPr lang="zh-CN" altLang="en-US" dirty="0"/>
              <a:t>中国全球卫生网络（</a:t>
            </a:r>
            <a:r>
              <a:rPr lang="en-US" altLang="zh-CN" dirty="0"/>
              <a:t>China Global Health Network</a:t>
            </a:r>
            <a:r>
              <a:rPr lang="zh-CN" altLang="en-US" dirty="0"/>
              <a:t>，</a:t>
            </a:r>
            <a:r>
              <a:rPr lang="en-US" altLang="zh-CN" dirty="0"/>
              <a:t> CGHN </a:t>
            </a:r>
            <a:r>
              <a:rPr lang="zh-CN" altLang="en-US" dirty="0"/>
              <a:t>）特聘顾问；</a:t>
            </a:r>
            <a:r>
              <a:rPr lang="zh-CN" altLang="zh-CN" dirty="0"/>
              <a:t>中国社会科学院研究生院</a:t>
            </a:r>
            <a:r>
              <a:rPr lang="zh-CN" altLang="en-US" dirty="0"/>
              <a:t>公共治理与社会组织研究中心研究员（教授）、</a:t>
            </a:r>
            <a:r>
              <a:rPr lang="en-US" altLang="zh-CN" dirty="0"/>
              <a:t>MPA</a:t>
            </a:r>
            <a:r>
              <a:rPr lang="zh-CN" altLang="en-US" dirty="0"/>
              <a:t>导师；</a:t>
            </a:r>
            <a:r>
              <a:rPr lang="zh-CN" altLang="zh-CN" dirty="0"/>
              <a:t>《中国社会组织报告》</a:t>
            </a:r>
            <a:r>
              <a:rPr lang="zh-CN" altLang="en-US" dirty="0"/>
              <a:t>（社会组织蓝皮书）</a:t>
            </a:r>
            <a:r>
              <a:rPr lang="zh-CN" altLang="zh-CN" dirty="0"/>
              <a:t>副主编；中国社会科学院美国研究所《美国研究》编委；北京大学国际战略研究院</a:t>
            </a:r>
            <a:r>
              <a:rPr lang="en-US" altLang="zh-CN" dirty="0"/>
              <a:t>《</a:t>
            </a:r>
            <a:r>
              <a:rPr lang="zh-CN" altLang="en-US" dirty="0"/>
              <a:t>中国国际战略评论</a:t>
            </a:r>
            <a:r>
              <a:rPr lang="en-US" altLang="zh-CN" dirty="0"/>
              <a:t>》</a:t>
            </a:r>
            <a:r>
              <a:rPr lang="zh-CN" altLang="en-US" dirty="0"/>
              <a:t>编委、</a:t>
            </a:r>
            <a:r>
              <a:rPr lang="zh-CN" altLang="zh-CN" dirty="0"/>
              <a:t>特约</a:t>
            </a:r>
            <a:r>
              <a:rPr lang="zh-CN" altLang="en-US" dirty="0"/>
              <a:t>编辑和</a:t>
            </a:r>
            <a:r>
              <a:rPr lang="zh-CN" altLang="zh-CN" dirty="0"/>
              <a:t>研究员；北京大学公共卫生学院兼职教授。</a:t>
            </a:r>
            <a:r>
              <a:rPr lang="en-US" altLang="zh-CN" dirty="0"/>
              <a:t>2015</a:t>
            </a:r>
            <a:r>
              <a:rPr lang="zh-CN" altLang="zh-CN" dirty="0"/>
              <a:t>年</a:t>
            </a:r>
            <a:r>
              <a:rPr lang="en-US" altLang="zh-CN" dirty="0"/>
              <a:t>3</a:t>
            </a:r>
            <a:r>
              <a:rPr lang="zh-CN" altLang="zh-CN" dirty="0"/>
              <a:t>月</a:t>
            </a:r>
            <a:r>
              <a:rPr lang="en-US" altLang="zh-CN" dirty="0"/>
              <a:t>--2019</a:t>
            </a:r>
            <a:r>
              <a:rPr lang="zh-CN" altLang="zh-CN" dirty="0"/>
              <a:t>年</a:t>
            </a:r>
            <a:r>
              <a:rPr lang="en-US" altLang="zh-CN" dirty="0"/>
              <a:t>3</a:t>
            </a:r>
            <a:r>
              <a:rPr lang="zh-CN" altLang="zh-CN" dirty="0"/>
              <a:t>月担任中英政府间合作项目——中英全球卫生支持项目（</a:t>
            </a:r>
            <a:r>
              <a:rPr lang="en-US" altLang="zh-CN" dirty="0"/>
              <a:t>GHSP</a:t>
            </a:r>
            <a:r>
              <a:rPr lang="zh-CN" altLang="zh-CN" dirty="0"/>
              <a:t>）技术顾问组（</a:t>
            </a:r>
            <a:r>
              <a:rPr lang="en-US" altLang="zh-CN" dirty="0"/>
              <a:t>TAG</a:t>
            </a:r>
            <a:r>
              <a:rPr lang="zh-CN" altLang="zh-CN" dirty="0"/>
              <a:t>）专家</a:t>
            </a:r>
            <a:r>
              <a:rPr lang="zh-CN" altLang="en-US" dirty="0"/>
              <a:t>。</a:t>
            </a:r>
            <a:r>
              <a:rPr lang="zh-CN" altLang="zh-CN" dirty="0"/>
              <a:t>近五年的研究论文有：《埃博拉战争：危机、挑战与启示》、《全球卫生：国家实力、现实挑战与国家发展战略》、《当代全球卫生安全与中国的对策》和《新时代与中国的全球卫生战略》。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572" y="475965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时</a:t>
            </a:r>
            <a:r>
              <a:rPr lang="en-US" altLang="zh-CN" b="1" dirty="0"/>
              <a:t>    </a:t>
            </a:r>
            <a:r>
              <a:rPr lang="zh-CN" altLang="en-US" b="1" dirty="0"/>
              <a:t>间：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en-US" b="1" dirty="0"/>
              <a:t>年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b="1" dirty="0"/>
              <a:t>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b="1" dirty="0"/>
              <a:t>日（周三） 下午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13:30</a:t>
            </a:r>
          </a:p>
          <a:p>
            <a:r>
              <a:rPr lang="zh-CN" altLang="en-US" b="1" dirty="0"/>
              <a:t>地    点：至诚楼三楼报告厅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b="1" dirty="0"/>
              <a:t>邀请人：季旻珺、王建明  教授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157255283</TotalTime>
  <Pages>0</Pages>
  <Words>161</Words>
  <Characters>0</Characters>
  <Application>Microsoft Office PowerPoint</Application>
  <DocSecurity>0</DocSecurity>
  <PresentationFormat>全屏显示(4:3)</PresentationFormat>
  <Lines>0</Lines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主题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word</cp:lastModifiedBy>
  <cp:revision>29</cp:revision>
  <cp:lastPrinted>1899-12-30T00:00:00Z</cp:lastPrinted>
  <dcterms:created xsi:type="dcterms:W3CDTF">2008-08-22T07:34:00Z</dcterms:created>
  <dcterms:modified xsi:type="dcterms:W3CDTF">2019-11-19T00:36:24Z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